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61" r:id="rId3"/>
    <p:sldId id="262" r:id="rId4"/>
    <p:sldId id="265" r:id="rId5"/>
    <p:sldId id="258" r:id="rId6"/>
    <p:sldId id="260" r:id="rId7"/>
    <p:sldId id="273" r:id="rId8"/>
    <p:sldId id="259" r:id="rId9"/>
    <p:sldId id="274" r:id="rId10"/>
    <p:sldId id="266" r:id="rId11"/>
    <p:sldId id="267" r:id="rId12"/>
    <p:sldId id="268" r:id="rId13"/>
    <p:sldId id="269"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55E339-B1EF-43C2-A663-267F5A1D6C2D}"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647977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5E339-B1EF-43C2-A663-267F5A1D6C2D}"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426492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5E339-B1EF-43C2-A663-267F5A1D6C2D}"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BDE0DF-C6E7-48F6-BD71-979F9039B64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60687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5E339-B1EF-43C2-A663-267F5A1D6C2D}"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109645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5E339-B1EF-43C2-A663-267F5A1D6C2D}"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BDE0DF-C6E7-48F6-BD71-979F9039B64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8507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5E339-B1EF-43C2-A663-267F5A1D6C2D}"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2838370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55E339-B1EF-43C2-A663-267F5A1D6C2D}"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2828874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55E339-B1EF-43C2-A663-267F5A1D6C2D}"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71986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55E339-B1EF-43C2-A663-267F5A1D6C2D}"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3601181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55E339-B1EF-43C2-A663-267F5A1D6C2D}" type="datetimeFigureOut">
              <a:rPr lang="en-IN" smtClean="0"/>
              <a:t>16-04-2024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1618033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55E339-B1EF-43C2-A663-267F5A1D6C2D}" type="datetimeFigureOut">
              <a:rPr lang="en-IN" smtClean="0"/>
              <a:t>16-04-2024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3839755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55E339-B1EF-43C2-A663-267F5A1D6C2D}" type="datetimeFigureOut">
              <a:rPr lang="en-IN" smtClean="0"/>
              <a:t>16-04-2024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484121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55E339-B1EF-43C2-A663-267F5A1D6C2D}" type="datetimeFigureOut">
              <a:rPr lang="en-IN" smtClean="0"/>
              <a:t>16-04-2024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445267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55E339-B1EF-43C2-A663-267F5A1D6C2D}" type="datetimeFigureOut">
              <a:rPr lang="en-IN" smtClean="0"/>
              <a:t>16-04-2024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863924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55E339-B1EF-43C2-A663-267F5A1D6C2D}" type="datetimeFigureOut">
              <a:rPr lang="en-IN" smtClean="0"/>
              <a:t>16-04-2024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103126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55E339-B1EF-43C2-A663-267F5A1D6C2D}" type="datetimeFigureOut">
              <a:rPr lang="en-IN" smtClean="0"/>
              <a:t>16-04-2024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BDE0DF-C6E7-48F6-BD71-979F9039B648}" type="slidenum">
              <a:rPr lang="en-IN" smtClean="0"/>
              <a:t>‹#›</a:t>
            </a:fld>
            <a:endParaRPr lang="en-IN"/>
          </a:p>
        </p:txBody>
      </p:sp>
    </p:spTree>
    <p:extLst>
      <p:ext uri="{BB962C8B-B14F-4D97-AF65-F5344CB8AC3E}">
        <p14:creationId xmlns:p14="http://schemas.microsoft.com/office/powerpoint/2010/main" val="3355819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655E339-B1EF-43C2-A663-267F5A1D6C2D}" type="datetimeFigureOut">
              <a:rPr lang="en-IN" smtClean="0"/>
              <a:t>16-04-2024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5BDE0DF-C6E7-48F6-BD71-979F9039B648}" type="slidenum">
              <a:rPr lang="en-IN" smtClean="0"/>
              <a:t>‹#›</a:t>
            </a:fld>
            <a:endParaRPr lang="en-IN"/>
          </a:p>
        </p:txBody>
      </p:sp>
    </p:spTree>
    <p:extLst>
      <p:ext uri="{BB962C8B-B14F-4D97-AF65-F5344CB8AC3E}">
        <p14:creationId xmlns:p14="http://schemas.microsoft.com/office/powerpoint/2010/main" val="56364681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arduino.cc/resources/datasheets/A000067-datasheet.pdf" TargetMode="External"/><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https://youtu.be/u1Upt5gvz8Q?feature=shared" TargetMode="External"/><Relationship Id="rId4" Type="http://schemas.openxmlformats.org/officeDocument/2006/relationships/hyperlink" Target="https://youtube.com/playlist?list=PLV3C-t_tgjGFyXP_-AF37AoIuxM9jzELM&amp;feature=shar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descr="Drone flying over a field">
            <a:extLst>
              <a:ext uri="{FF2B5EF4-FFF2-40B4-BE49-F238E27FC236}">
                <a16:creationId xmlns:a16="http://schemas.microsoft.com/office/drawing/2014/main" id="{16EE65FE-C315-F9B2-9E49-9E0225C5CAC8}"/>
              </a:ext>
            </a:extLst>
          </p:cNvPr>
          <p:cNvPicPr>
            <a:picLocks noChangeAspect="1"/>
          </p:cNvPicPr>
          <p:nvPr/>
        </p:nvPicPr>
        <p:blipFill rotWithShape="1">
          <a:blip r:embed="rId2"/>
          <a:srcRect l="9091" t="19874" b="3517"/>
          <a:stretch/>
        </p:blipFill>
        <p:spPr>
          <a:xfrm>
            <a:off x="1" y="10"/>
            <a:ext cx="12191999" cy="6857990"/>
          </a:xfrm>
          <a:prstGeom prst="rect">
            <a:avLst/>
          </a:prstGeom>
        </p:spPr>
      </p:pic>
      <p:sp>
        <p:nvSpPr>
          <p:cNvPr id="28" name="Isosceles Triangle 27">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Parallelogram 29">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6"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0" name="Isosceles Triangle 39">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1740A852-7D03-481E-8CB0-6DD316B218F1}"/>
              </a:ext>
            </a:extLst>
          </p:cNvPr>
          <p:cNvSpPr>
            <a:spLocks noGrp="1"/>
          </p:cNvSpPr>
          <p:nvPr>
            <p:ph type="ctrTitle"/>
          </p:nvPr>
        </p:nvSpPr>
        <p:spPr>
          <a:xfrm>
            <a:off x="4704200" y="1678665"/>
            <a:ext cx="4569803" cy="2369131"/>
          </a:xfrm>
        </p:spPr>
        <p:txBody>
          <a:bodyPr>
            <a:normAutofit/>
          </a:bodyPr>
          <a:lstStyle/>
          <a:p>
            <a:pPr>
              <a:lnSpc>
                <a:spcPct val="90000"/>
              </a:lnSpc>
            </a:pPr>
            <a:r>
              <a:rPr lang="en-IN" sz="4600">
                <a:latin typeface="Abadi" panose="020F0502020204030204" pitchFamily="34" charset="0"/>
              </a:rPr>
              <a:t>Solution of farmers problems</a:t>
            </a:r>
            <a:br>
              <a:rPr lang="en-IN" sz="4600">
                <a:latin typeface="Abadi" panose="020F0502020204030204" pitchFamily="34" charset="0"/>
              </a:rPr>
            </a:br>
            <a:r>
              <a:rPr lang="en-IN" sz="4600">
                <a:latin typeface="Abadi" panose="020F0502020204030204" pitchFamily="34" charset="0"/>
              </a:rPr>
              <a:t>using sensors</a:t>
            </a:r>
          </a:p>
        </p:txBody>
      </p:sp>
      <p:sp>
        <p:nvSpPr>
          <p:cNvPr id="42"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Isosceles Triangle 47">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67102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descr="Tractor in farmland">
            <a:extLst>
              <a:ext uri="{FF2B5EF4-FFF2-40B4-BE49-F238E27FC236}">
                <a16:creationId xmlns:a16="http://schemas.microsoft.com/office/drawing/2014/main" id="{6A4EE105-CB48-A8AC-3455-42115929AFA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500"/>
                    </a14:imgEffect>
                    <a14:imgEffect>
                      <a14:saturation sat="78000"/>
                    </a14:imgEffect>
                  </a14:imgLayer>
                </a14:imgProps>
              </a:ext>
            </a:extLst>
          </a:blip>
          <a:srcRect t="15356" b="375"/>
          <a:stretch/>
        </p:blipFill>
        <p:spPr>
          <a:xfrm>
            <a:off x="1" y="-19049"/>
            <a:ext cx="12192000" cy="6857999"/>
          </a:xfrm>
          <a:prstGeom prst="rect">
            <a:avLst/>
          </a:prstGeom>
        </p:spPr>
      </p:pic>
      <p:sp>
        <p:nvSpPr>
          <p:cNvPr id="2" name="Title 1">
            <a:extLst>
              <a:ext uri="{FF2B5EF4-FFF2-40B4-BE49-F238E27FC236}">
                <a16:creationId xmlns:a16="http://schemas.microsoft.com/office/drawing/2014/main" id="{0CF4A0FB-F4BE-5C09-8F96-72A0FB11BC36}"/>
              </a:ext>
            </a:extLst>
          </p:cNvPr>
          <p:cNvSpPr>
            <a:spLocks noGrp="1"/>
          </p:cNvSpPr>
          <p:nvPr>
            <p:ph type="title"/>
          </p:nvPr>
        </p:nvSpPr>
        <p:spPr>
          <a:xfrm>
            <a:off x="1037809" y="1071350"/>
            <a:ext cx="4775162" cy="1339382"/>
          </a:xfrm>
        </p:spPr>
        <p:txBody>
          <a:bodyPr>
            <a:normAutofit/>
          </a:bodyPr>
          <a:lstStyle/>
          <a:p>
            <a:pPr algn="ctr"/>
            <a:r>
              <a:rPr lang="en-IN" sz="3600" b="1" dirty="0"/>
              <a:t>Application and Future Development </a:t>
            </a:r>
          </a:p>
        </p:txBody>
      </p:sp>
      <p:sp>
        <p:nvSpPr>
          <p:cNvPr id="3" name="Content Placeholder 2">
            <a:extLst>
              <a:ext uri="{FF2B5EF4-FFF2-40B4-BE49-F238E27FC236}">
                <a16:creationId xmlns:a16="http://schemas.microsoft.com/office/drawing/2014/main" id="{F664B10D-2550-43A3-04E8-EBDFCCB9F22A}"/>
              </a:ext>
            </a:extLst>
          </p:cNvPr>
          <p:cNvSpPr>
            <a:spLocks noGrp="1"/>
          </p:cNvSpPr>
          <p:nvPr>
            <p:ph idx="1"/>
          </p:nvPr>
        </p:nvSpPr>
        <p:spPr>
          <a:xfrm>
            <a:off x="1189319" y="2547257"/>
            <a:ext cx="4458446" cy="3109740"/>
          </a:xfrm>
          <a:noFill/>
          <a:ln>
            <a:noFill/>
          </a:ln>
        </p:spPr>
        <p:txBody>
          <a:bodyPr anchor="ctr">
            <a:noAutofit/>
          </a:bodyPr>
          <a:lstStyle/>
          <a:p>
            <a:pPr>
              <a:buFont typeface="+mj-lt"/>
              <a:buAutoNum type="arabicPeriod"/>
            </a:pPr>
            <a:r>
              <a:rPr lang="en-US" sz="1300" i="0" dirty="0">
                <a:solidFill>
                  <a:schemeClr val="bg1"/>
                </a:solidFill>
                <a:effectLst/>
                <a:highlight>
                  <a:srgbClr val="000000"/>
                </a:highlight>
                <a:latin typeface="Söhne"/>
              </a:rPr>
              <a:t>Automation: Integration with actuators enables automated tasks like irrigation and pest control, reducing labor and increasing efficiency.</a:t>
            </a:r>
          </a:p>
          <a:p>
            <a:pPr>
              <a:buFont typeface="+mj-lt"/>
              <a:buAutoNum type="arabicPeriod"/>
            </a:pPr>
            <a:r>
              <a:rPr lang="en-US" sz="1300" i="0" dirty="0">
                <a:solidFill>
                  <a:schemeClr val="bg1"/>
                </a:solidFill>
                <a:effectLst/>
                <a:highlight>
                  <a:srgbClr val="000000"/>
                </a:highlight>
                <a:latin typeface="Söhne"/>
              </a:rPr>
              <a:t>Smart Farming: Advanced analytics offer predictive insights for resource optimization and risk mitigation, enhancing sustainability.</a:t>
            </a:r>
          </a:p>
          <a:p>
            <a:pPr>
              <a:buFont typeface="+mj-lt"/>
              <a:buAutoNum type="arabicPeriod"/>
            </a:pPr>
            <a:r>
              <a:rPr lang="en-US" sz="1300" i="0" dirty="0">
                <a:solidFill>
                  <a:schemeClr val="bg1"/>
                </a:solidFill>
                <a:effectLst/>
                <a:highlight>
                  <a:srgbClr val="000000"/>
                </a:highlight>
                <a:latin typeface="Söhne"/>
              </a:rPr>
              <a:t>Expanded Sensor Capabilities: Future developments may include monitoring air quality and crop health for comprehensive farm management.</a:t>
            </a:r>
          </a:p>
          <a:p>
            <a:pPr>
              <a:buFont typeface="+mj-lt"/>
              <a:buAutoNum type="arabicPeriod"/>
            </a:pPr>
            <a:r>
              <a:rPr lang="en-US" sz="1300" i="0" dirty="0">
                <a:solidFill>
                  <a:schemeClr val="bg1"/>
                </a:solidFill>
                <a:effectLst/>
                <a:highlight>
                  <a:srgbClr val="000000"/>
                </a:highlight>
                <a:latin typeface="Söhne"/>
              </a:rPr>
              <a:t>Remote Monitoring: Enable farm management from anywhere, providing flexibility and accessibility for farmers.</a:t>
            </a:r>
          </a:p>
          <a:p>
            <a:r>
              <a:rPr lang="en-US" sz="1300" i="0" dirty="0">
                <a:solidFill>
                  <a:schemeClr val="bg1"/>
                </a:solidFill>
                <a:effectLst/>
                <a:highlight>
                  <a:srgbClr val="000000"/>
                </a:highlight>
                <a:latin typeface="Söhne"/>
              </a:rPr>
              <a:t>Collaboration: Partnering with stakeholders drives scalability and innovation, ensuring our solution meets evolving agricultural needs.</a:t>
            </a:r>
            <a:endParaRPr lang="en-IN" sz="1300" dirty="0">
              <a:solidFill>
                <a:schemeClr val="bg1"/>
              </a:solidFill>
              <a:highlight>
                <a:srgbClr val="000000"/>
              </a:highlight>
            </a:endParaRPr>
          </a:p>
        </p:txBody>
      </p:sp>
    </p:spTree>
    <p:extLst>
      <p:ext uri="{BB962C8B-B14F-4D97-AF65-F5344CB8AC3E}">
        <p14:creationId xmlns:p14="http://schemas.microsoft.com/office/powerpoint/2010/main" val="3487622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tractor in the distance on a farm">
            <a:extLst>
              <a:ext uri="{FF2B5EF4-FFF2-40B4-BE49-F238E27FC236}">
                <a16:creationId xmlns:a16="http://schemas.microsoft.com/office/drawing/2014/main" id="{92A43016-1F03-8C4C-FFC6-5E2A0BEA0835}"/>
              </a:ext>
            </a:extLst>
          </p:cNvPr>
          <p:cNvPicPr>
            <a:picLocks noChangeAspect="1"/>
          </p:cNvPicPr>
          <p:nvPr/>
        </p:nvPicPr>
        <p:blipFill rotWithShape="1">
          <a:blip r:embed="rId2"/>
          <a:srcRect l="2289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E28085E9-E9FC-B94A-E100-9089DFF76ABF}"/>
              </a:ext>
            </a:extLst>
          </p:cNvPr>
          <p:cNvSpPr>
            <a:spLocks noGrp="1"/>
          </p:cNvSpPr>
          <p:nvPr>
            <p:ph type="title"/>
          </p:nvPr>
        </p:nvSpPr>
        <p:spPr>
          <a:xfrm>
            <a:off x="677333" y="609600"/>
            <a:ext cx="3851123" cy="1320800"/>
          </a:xfrm>
        </p:spPr>
        <p:txBody>
          <a:bodyPr>
            <a:normAutofit/>
          </a:bodyPr>
          <a:lstStyle/>
          <a:p>
            <a:r>
              <a:rPr lang="en-IN"/>
              <a:t>Conclusion </a:t>
            </a:r>
          </a:p>
        </p:txBody>
      </p:sp>
      <p:sp>
        <p:nvSpPr>
          <p:cNvPr id="3" name="Content Placeholder 2">
            <a:extLst>
              <a:ext uri="{FF2B5EF4-FFF2-40B4-BE49-F238E27FC236}">
                <a16:creationId xmlns:a16="http://schemas.microsoft.com/office/drawing/2014/main" id="{F2B61CB8-F6AD-DF83-3CE4-5A4FF86BE319}"/>
              </a:ext>
            </a:extLst>
          </p:cNvPr>
          <p:cNvSpPr>
            <a:spLocks noGrp="1"/>
          </p:cNvSpPr>
          <p:nvPr>
            <p:ph idx="1"/>
          </p:nvPr>
        </p:nvSpPr>
        <p:spPr>
          <a:xfrm>
            <a:off x="677334" y="2160589"/>
            <a:ext cx="3851122" cy="3880773"/>
          </a:xfrm>
        </p:spPr>
        <p:txBody>
          <a:bodyPr>
            <a:normAutofit/>
          </a:bodyPr>
          <a:lstStyle/>
          <a:p>
            <a:pPr>
              <a:lnSpc>
                <a:spcPct val="90000"/>
              </a:lnSpc>
            </a:pPr>
            <a:r>
              <a:rPr lang="en-US" sz="1500" b="0" i="0">
                <a:effectLst/>
                <a:latin typeface="Söhne"/>
              </a:rPr>
              <a:t>In wrapping up our project, it's clear we've embarked on something special. By combining soil moisture sensors and temperature sensors, we've given farmers a powerful tool. It's not just data—it's the ability to adapt and succeed.</a:t>
            </a:r>
          </a:p>
          <a:p>
            <a:pPr>
              <a:lnSpc>
                <a:spcPct val="90000"/>
              </a:lnSpc>
            </a:pPr>
            <a:r>
              <a:rPr lang="en-US" sz="1500" b="0" i="0">
                <a:effectLst/>
                <a:latin typeface="Söhne"/>
              </a:rPr>
              <a:t>Looking ahead, there's so much potential. From making farming easier with automation to using smart technology for better decisions, our project has opened doors to a brighter future for agriculture.</a:t>
            </a:r>
          </a:p>
          <a:p>
            <a:pPr>
              <a:lnSpc>
                <a:spcPct val="90000"/>
              </a:lnSpc>
            </a:pPr>
            <a:r>
              <a:rPr lang="en-US" sz="1500" b="0" i="0">
                <a:effectLst/>
                <a:latin typeface="Söhne"/>
              </a:rPr>
              <a:t>But let's not forget why we started. Behind every sensor and line of code is a desire to help farmers. Our project isn't just about technology; it's about making a difference in the lives of those who work the land.</a:t>
            </a:r>
          </a:p>
          <a:p>
            <a:pPr>
              <a:lnSpc>
                <a:spcPct val="90000"/>
              </a:lnSpc>
            </a:pPr>
            <a:endParaRPr lang="en-IN" sz="1500"/>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68385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actor in the distance on a farm">
            <a:extLst>
              <a:ext uri="{FF2B5EF4-FFF2-40B4-BE49-F238E27FC236}">
                <a16:creationId xmlns:a16="http://schemas.microsoft.com/office/drawing/2014/main" id="{92A43016-1F03-8C4C-FFC6-5E2A0BEA0835}"/>
              </a:ext>
            </a:extLst>
          </p:cNvPr>
          <p:cNvPicPr>
            <a:picLocks noChangeAspect="1"/>
          </p:cNvPicPr>
          <p:nvPr/>
        </p:nvPicPr>
        <p:blipFill rotWithShape="1">
          <a:blip r:embed="rId2">
            <a:duotone>
              <a:schemeClr val="bg2">
                <a:shade val="45000"/>
                <a:satMod val="135000"/>
              </a:schemeClr>
              <a:prstClr val="white"/>
            </a:duotone>
            <a:alphaModFix amt="25000"/>
          </a:blip>
          <a:srcRect t="15730"/>
          <a:stretch/>
        </p:blipFill>
        <p:spPr>
          <a:xfrm>
            <a:off x="20" y="10"/>
            <a:ext cx="12191979" cy="6857990"/>
          </a:xfrm>
          <a:prstGeom prst="rect">
            <a:avLst/>
          </a:prstGeom>
        </p:spPr>
      </p:pic>
      <p:grpSp>
        <p:nvGrpSpPr>
          <p:cNvPr id="28" name="Group 27">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Isosceles Triangle 16">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Isosceles Triangle 20">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Isosceles Triangle 33">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E28085E9-E9FC-B94A-E100-9089DFF76ABF}"/>
              </a:ext>
            </a:extLst>
          </p:cNvPr>
          <p:cNvSpPr>
            <a:spLocks noGrp="1"/>
          </p:cNvSpPr>
          <p:nvPr>
            <p:ph type="title"/>
          </p:nvPr>
        </p:nvSpPr>
        <p:spPr>
          <a:xfrm>
            <a:off x="677334" y="609600"/>
            <a:ext cx="8596668" cy="1320800"/>
          </a:xfrm>
        </p:spPr>
        <p:txBody>
          <a:bodyPr>
            <a:normAutofit/>
          </a:bodyPr>
          <a:lstStyle/>
          <a:p>
            <a:r>
              <a:rPr lang="en-IN" dirty="0" err="1"/>
              <a:t>Refrences</a:t>
            </a:r>
            <a:r>
              <a:rPr lang="en-IN" dirty="0"/>
              <a:t> </a:t>
            </a:r>
          </a:p>
        </p:txBody>
      </p:sp>
      <p:sp>
        <p:nvSpPr>
          <p:cNvPr id="3" name="Content Placeholder 2">
            <a:extLst>
              <a:ext uri="{FF2B5EF4-FFF2-40B4-BE49-F238E27FC236}">
                <a16:creationId xmlns:a16="http://schemas.microsoft.com/office/drawing/2014/main" id="{F2B61CB8-F6AD-DF83-3CE4-5A4FF86BE319}"/>
              </a:ext>
            </a:extLst>
          </p:cNvPr>
          <p:cNvSpPr>
            <a:spLocks noGrp="1"/>
          </p:cNvSpPr>
          <p:nvPr>
            <p:ph idx="1"/>
          </p:nvPr>
        </p:nvSpPr>
        <p:spPr>
          <a:xfrm>
            <a:off x="677334" y="2160589"/>
            <a:ext cx="8596668" cy="3880773"/>
          </a:xfrm>
        </p:spPr>
        <p:txBody>
          <a:bodyPr>
            <a:normAutofit/>
          </a:bodyPr>
          <a:lstStyle/>
          <a:p>
            <a:r>
              <a:rPr lang="en-US" b="0" i="0" dirty="0">
                <a:solidFill>
                  <a:schemeClr val="accent4">
                    <a:lumMod val="75000"/>
                  </a:schemeClr>
                </a:solidFill>
                <a:effectLst/>
                <a:latin typeface="Söhne"/>
                <a:hlinkClick r:id="rId3">
                  <a:extLst>
                    <a:ext uri="{A12FA001-AC4F-418D-AE19-62706E023703}">
                      <ahyp:hlinkClr xmlns:ahyp="http://schemas.microsoft.com/office/drawing/2018/hyperlinkcolor" val="tx"/>
                    </a:ext>
                  </a:extLst>
                </a:hlinkClick>
              </a:rPr>
              <a:t>https://docs.arduino.cc/resources/datasheets/A000067-datasheet.pdf</a:t>
            </a:r>
            <a:endParaRPr lang="en-US" b="0" i="0" dirty="0">
              <a:solidFill>
                <a:schemeClr val="accent4">
                  <a:lumMod val="75000"/>
                </a:schemeClr>
              </a:solidFill>
              <a:effectLst/>
              <a:latin typeface="Söhne"/>
            </a:endParaRPr>
          </a:p>
          <a:p>
            <a:r>
              <a:rPr lang="en-US" b="0" i="0" dirty="0">
                <a:solidFill>
                  <a:schemeClr val="accent4">
                    <a:lumMod val="75000"/>
                  </a:schemeClr>
                </a:solidFill>
                <a:effectLst/>
                <a:latin typeface="Söhne"/>
                <a:hlinkClick r:id="rId4">
                  <a:extLst>
                    <a:ext uri="{A12FA001-AC4F-418D-AE19-62706E023703}">
                      <ahyp:hlinkClr xmlns:ahyp="http://schemas.microsoft.com/office/drawing/2018/hyperlinkcolor" val="tx"/>
                    </a:ext>
                  </a:extLst>
                </a:hlinkClick>
              </a:rPr>
              <a:t>https://youtube.com/playlist?list=PLV3C-t_tgjGFyXP_-AF37AoIuxM9jzELM&amp;feature=shared</a:t>
            </a:r>
            <a:endParaRPr lang="en-US" b="0" i="0" dirty="0">
              <a:solidFill>
                <a:schemeClr val="accent4">
                  <a:lumMod val="75000"/>
                </a:schemeClr>
              </a:solidFill>
              <a:effectLst/>
              <a:latin typeface="Söhne"/>
            </a:endParaRPr>
          </a:p>
          <a:p>
            <a:r>
              <a:rPr lang="en-US" b="0" i="0" dirty="0">
                <a:solidFill>
                  <a:schemeClr val="accent4">
                    <a:lumMod val="75000"/>
                  </a:schemeClr>
                </a:solidFill>
                <a:effectLst/>
                <a:latin typeface="Söhne"/>
                <a:hlinkClick r:id="rId5">
                  <a:extLst>
                    <a:ext uri="{A12FA001-AC4F-418D-AE19-62706E023703}">
                      <ahyp:hlinkClr xmlns:ahyp="http://schemas.microsoft.com/office/drawing/2018/hyperlinkcolor" val="tx"/>
                    </a:ext>
                  </a:extLst>
                </a:hlinkClick>
              </a:rPr>
              <a:t>https://youtu.be/u1Upt5gvz8Q?feature=shared</a:t>
            </a:r>
            <a:endParaRPr lang="en-US" dirty="0">
              <a:solidFill>
                <a:schemeClr val="accent4">
                  <a:lumMod val="75000"/>
                </a:schemeClr>
              </a:solidFill>
              <a:latin typeface="Söhne"/>
            </a:endParaRPr>
          </a:p>
          <a:p>
            <a:pPr marL="0" indent="0">
              <a:buNone/>
            </a:pPr>
            <a:endParaRPr lang="en-US" b="0" i="0" dirty="0">
              <a:solidFill>
                <a:schemeClr val="accent4">
                  <a:lumMod val="75000"/>
                </a:schemeClr>
              </a:solidFill>
              <a:effectLst/>
              <a:latin typeface="Söhne"/>
            </a:endParaRPr>
          </a:p>
          <a:p>
            <a:endParaRPr lang="en-IN" dirty="0"/>
          </a:p>
        </p:txBody>
      </p:sp>
    </p:spTree>
    <p:extLst>
      <p:ext uri="{BB962C8B-B14F-4D97-AF65-F5344CB8AC3E}">
        <p14:creationId xmlns:p14="http://schemas.microsoft.com/office/powerpoint/2010/main" val="424825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2312-E0A7-DE02-D31C-F95F269B9722}"/>
              </a:ext>
            </a:extLst>
          </p:cNvPr>
          <p:cNvSpPr>
            <a:spLocks noGrp="1"/>
          </p:cNvSpPr>
          <p:nvPr>
            <p:ph type="title"/>
          </p:nvPr>
        </p:nvSpPr>
        <p:spPr>
          <a:xfrm>
            <a:off x="1055599" y="1055077"/>
            <a:ext cx="3259226" cy="4794578"/>
          </a:xfrm>
          <a:prstGeom prst="ellipse">
            <a:avLst/>
          </a:prstGeom>
        </p:spPr>
        <p:txBody>
          <a:bodyPr vert="horz" lIns="91440" tIns="45720" rIns="91440" bIns="45720" rtlCol="0">
            <a:normAutofit/>
          </a:bodyPr>
          <a:lstStyle/>
          <a:p>
            <a:r>
              <a:rPr lang="en-US" kern="1200" dirty="0">
                <a:solidFill>
                  <a:srgbClr val="262626"/>
                </a:solidFill>
                <a:latin typeface="+mj-lt"/>
                <a:ea typeface="+mj-ea"/>
                <a:cs typeface="+mj-cs"/>
              </a:rPr>
              <a:t>Our Team</a:t>
            </a:r>
          </a:p>
        </p:txBody>
      </p:sp>
      <p:pic>
        <p:nvPicPr>
          <p:cNvPr id="13" name="Picture 12">
            <a:extLst>
              <a:ext uri="{FF2B5EF4-FFF2-40B4-BE49-F238E27FC236}">
                <a16:creationId xmlns:a16="http://schemas.microsoft.com/office/drawing/2014/main" id="{EC038531-80CA-BCEC-9500-403678DB5305}"/>
              </a:ext>
            </a:extLst>
          </p:cNvPr>
          <p:cNvPicPr>
            <a:picLocks noChangeAspect="1"/>
          </p:cNvPicPr>
          <p:nvPr/>
        </p:nvPicPr>
        <p:blipFill rotWithShape="1">
          <a:blip r:embed="rId2"/>
          <a:srcRect l="7686" r="11838" b="-3"/>
          <a:stretch/>
        </p:blipFill>
        <p:spPr>
          <a:xfrm>
            <a:off x="5470072" y="1406754"/>
            <a:ext cx="2937420" cy="4044488"/>
          </a:xfrm>
          <a:prstGeom prst="rect">
            <a:avLst/>
          </a:prstGeom>
        </p:spPr>
      </p:pic>
      <p:pic>
        <p:nvPicPr>
          <p:cNvPr id="7" name="Picture 6">
            <a:extLst>
              <a:ext uri="{FF2B5EF4-FFF2-40B4-BE49-F238E27FC236}">
                <a16:creationId xmlns:a16="http://schemas.microsoft.com/office/drawing/2014/main" id="{48318BD3-C5CE-F460-E573-093CA787C971}"/>
              </a:ext>
            </a:extLst>
          </p:cNvPr>
          <p:cNvPicPr>
            <a:picLocks noChangeAspect="1"/>
          </p:cNvPicPr>
          <p:nvPr/>
        </p:nvPicPr>
        <p:blipFill rotWithShape="1">
          <a:blip r:embed="rId3"/>
          <a:srcRect l="13154" r="11355" b="-3"/>
          <a:stretch/>
        </p:blipFill>
        <p:spPr>
          <a:xfrm>
            <a:off x="8407468" y="1406754"/>
            <a:ext cx="2976813" cy="4044488"/>
          </a:xfrm>
          <a:prstGeom prst="rect">
            <a:avLst/>
          </a:prstGeom>
        </p:spPr>
      </p:pic>
      <p:sp>
        <p:nvSpPr>
          <p:cNvPr id="8" name="TextBox 7">
            <a:extLst>
              <a:ext uri="{FF2B5EF4-FFF2-40B4-BE49-F238E27FC236}">
                <a16:creationId xmlns:a16="http://schemas.microsoft.com/office/drawing/2014/main" id="{794FC030-38D8-84CE-AF58-620B53D4B1F4}"/>
              </a:ext>
            </a:extLst>
          </p:cNvPr>
          <p:cNvSpPr txBox="1"/>
          <p:nvPr/>
        </p:nvSpPr>
        <p:spPr>
          <a:xfrm>
            <a:off x="5535007" y="4197210"/>
            <a:ext cx="2877167" cy="589449"/>
          </a:xfrm>
          <a:prstGeom prst="rect">
            <a:avLst/>
          </a:prstGeom>
          <a:solidFill>
            <a:srgbClr val="000000">
              <a:alpha val="50000"/>
            </a:srgbClr>
          </a:solidFill>
          <a:ln>
            <a:noFill/>
          </a:ln>
        </p:spPr>
        <p:txBody>
          <a:bodyPr wrap="square" rtlCol="0" anchor="ctr">
            <a:noAutofit/>
          </a:bodyPr>
          <a:lstStyle/>
          <a:p>
            <a:pPr algn="ctr" defTabSz="788579">
              <a:spcAft>
                <a:spcPts val="517"/>
              </a:spcAft>
            </a:pPr>
            <a:r>
              <a:rPr lang="en-IN" sz="1121" kern="1200" dirty="0">
                <a:solidFill>
                  <a:schemeClr val="bg1"/>
                </a:solidFill>
                <a:latin typeface="Aharoni" panose="02010803020104030203" pitchFamily="2" charset="-79"/>
                <a:cs typeface="Aharoni" panose="02010803020104030203" pitchFamily="2" charset="-79"/>
              </a:rPr>
              <a:t>Vikas </a:t>
            </a:r>
            <a:r>
              <a:rPr lang="en-IN" sz="1121" kern="1200" dirty="0" err="1">
                <a:solidFill>
                  <a:schemeClr val="bg1"/>
                </a:solidFill>
                <a:latin typeface="Aharoni" panose="02010803020104030203" pitchFamily="2" charset="-79"/>
                <a:cs typeface="Aharoni" panose="02010803020104030203" pitchFamily="2" charset="-79"/>
              </a:rPr>
              <a:t>Chodhary</a:t>
            </a:r>
            <a:endParaRPr lang="en-IN" sz="1121" kern="1200" dirty="0">
              <a:solidFill>
                <a:schemeClr val="bg1"/>
              </a:solidFill>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775E1BED-8F92-F897-660A-6EBEA9B254F6}"/>
              </a:ext>
            </a:extLst>
          </p:cNvPr>
          <p:cNvSpPr txBox="1"/>
          <p:nvPr/>
        </p:nvSpPr>
        <p:spPr>
          <a:xfrm>
            <a:off x="8452019" y="4197210"/>
            <a:ext cx="2877167" cy="589449"/>
          </a:xfrm>
          <a:prstGeom prst="rect">
            <a:avLst/>
          </a:prstGeom>
          <a:solidFill>
            <a:srgbClr val="000000">
              <a:alpha val="50000"/>
            </a:srgbClr>
          </a:solidFill>
          <a:ln>
            <a:noFill/>
          </a:ln>
        </p:spPr>
        <p:txBody>
          <a:bodyPr wrap="square" rtlCol="0" anchor="ctr">
            <a:noAutofit/>
          </a:bodyPr>
          <a:lstStyle/>
          <a:p>
            <a:pPr algn="ctr" defTabSz="788579">
              <a:spcAft>
                <a:spcPts val="517"/>
              </a:spcAft>
            </a:pPr>
            <a:r>
              <a:rPr lang="en-IN" sz="1121" kern="1200" dirty="0">
                <a:solidFill>
                  <a:schemeClr val="bg1"/>
                </a:solidFill>
                <a:latin typeface="Aharoni" panose="02010803020104030203" pitchFamily="2" charset="-79"/>
                <a:cs typeface="Aharoni" panose="02010803020104030203" pitchFamily="2" charset="-79"/>
              </a:rPr>
              <a:t>Sanskar Bansal</a:t>
            </a:r>
            <a:endParaRPr lang="en-IN" sz="13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281685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descr="Drone flying over a field">
            <a:extLst>
              <a:ext uri="{FF2B5EF4-FFF2-40B4-BE49-F238E27FC236}">
                <a16:creationId xmlns:a16="http://schemas.microsoft.com/office/drawing/2014/main" id="{16EE65FE-C315-F9B2-9E49-9E0225C5CAC8}"/>
              </a:ext>
            </a:extLst>
          </p:cNvPr>
          <p:cNvPicPr>
            <a:picLocks noChangeAspect="1"/>
          </p:cNvPicPr>
          <p:nvPr/>
        </p:nvPicPr>
        <p:blipFill rotWithShape="1">
          <a:blip r:embed="rId2"/>
          <a:srcRect l="19174" t="9091" r="10729"/>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1740A852-7D03-481E-8CB0-6DD316B218F1}"/>
              </a:ext>
            </a:extLst>
          </p:cNvPr>
          <p:cNvSpPr>
            <a:spLocks noGrp="1"/>
          </p:cNvSpPr>
          <p:nvPr>
            <p:ph type="ctrTitle"/>
          </p:nvPr>
        </p:nvSpPr>
        <p:spPr>
          <a:xfrm>
            <a:off x="668867" y="1678666"/>
            <a:ext cx="4088190" cy="2369093"/>
          </a:xfrm>
        </p:spPr>
        <p:txBody>
          <a:bodyPr>
            <a:normAutofit/>
          </a:bodyPr>
          <a:lstStyle/>
          <a:p>
            <a:r>
              <a:rPr lang="en-IN" sz="4800">
                <a:latin typeface="Abadi" panose="020F0502020204030204" pitchFamily="34" charset="0"/>
              </a:rPr>
              <a:t>Thank You</a:t>
            </a:r>
          </a:p>
        </p:txBody>
      </p:sp>
      <p:cxnSp>
        <p:nvCxnSpPr>
          <p:cNvPr id="28" name="Straight Connector 27">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8"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0"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36123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0" name="Straight Connector 8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4" name="Isosceles Triangle 9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8" name="Isosceles Triangle 9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9" name="Isosceles Triangle 9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101" name="Rectangle 100">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Drone flying over a field">
            <a:extLst>
              <a:ext uri="{FF2B5EF4-FFF2-40B4-BE49-F238E27FC236}">
                <a16:creationId xmlns:a16="http://schemas.microsoft.com/office/drawing/2014/main" id="{16EE65FE-C315-F9B2-9E49-9E0225C5CAC8}"/>
              </a:ext>
            </a:extLst>
          </p:cNvPr>
          <p:cNvPicPr>
            <a:picLocks noChangeAspect="1"/>
          </p:cNvPicPr>
          <p:nvPr/>
        </p:nvPicPr>
        <p:blipFill rotWithShape="1">
          <a:blip r:embed="rId2">
            <a:duotone>
              <a:prstClr val="black"/>
              <a:schemeClr val="tx2">
                <a:tint val="45000"/>
                <a:satMod val="400000"/>
              </a:schemeClr>
            </a:duotone>
            <a:alphaModFix amt="4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740A852-7D03-481E-8CB0-6DD316B218F1}"/>
              </a:ext>
            </a:extLst>
          </p:cNvPr>
          <p:cNvSpPr>
            <a:spLocks noGrp="1"/>
          </p:cNvSpPr>
          <p:nvPr>
            <p:ph type="ctrTitle"/>
          </p:nvPr>
        </p:nvSpPr>
        <p:spPr>
          <a:xfrm>
            <a:off x="677334" y="609600"/>
            <a:ext cx="8596668" cy="1320800"/>
          </a:xfrm>
        </p:spPr>
        <p:txBody>
          <a:bodyPr vert="horz" lIns="91440" tIns="45720" rIns="91440" bIns="45720" rtlCol="0" anchor="t">
            <a:normAutofit/>
          </a:bodyPr>
          <a:lstStyle/>
          <a:p>
            <a:pPr algn="l"/>
            <a:r>
              <a:rPr lang="en-US" sz="3600"/>
              <a:t>Introduction</a:t>
            </a:r>
          </a:p>
        </p:txBody>
      </p:sp>
      <p:sp>
        <p:nvSpPr>
          <p:cNvPr id="84" name="TextBox 83">
            <a:extLst>
              <a:ext uri="{FF2B5EF4-FFF2-40B4-BE49-F238E27FC236}">
                <a16:creationId xmlns:a16="http://schemas.microsoft.com/office/drawing/2014/main" id="{46D5A320-3543-98B8-41D7-ED4B45307DC7}"/>
              </a:ext>
            </a:extLst>
          </p:cNvPr>
          <p:cNvSpPr txBox="1"/>
          <p:nvPr/>
        </p:nvSpPr>
        <p:spPr>
          <a:xfrm>
            <a:off x="677334" y="2160589"/>
            <a:ext cx="8596668" cy="3880773"/>
          </a:xfrm>
          <a:prstGeom prst="rect">
            <a:avLst/>
          </a:prstGeom>
        </p:spPr>
        <p:txBody>
          <a:bodyPr vert="horz" lIns="91440" tIns="45720" rIns="91440" bIns="45720" rtlCol="0">
            <a:normAutofit/>
          </a:bodyPr>
          <a:lstStyle/>
          <a:p>
            <a:pPr indent="-228600">
              <a:spcBef>
                <a:spcPts val="1000"/>
              </a:spcBef>
              <a:buClr>
                <a:schemeClr val="accent1"/>
              </a:buClr>
              <a:buSzPct val="80000"/>
              <a:buFont typeface="Wingdings 3" charset="2"/>
              <a:buChar char=""/>
            </a:pPr>
            <a:r>
              <a:rPr lang="en-US" b="0" i="0">
                <a:solidFill>
                  <a:srgbClr val="FFFFFF"/>
                </a:solidFill>
                <a:effectLst/>
                <a:highlight>
                  <a:srgbClr val="212121"/>
                </a:highlight>
              </a:rPr>
              <a:t>Welcome to our presentation on the exciting fusion of cutting-edge sensor technologies with traditional agriculture practices. In a world where technology is advancing at lightning speed, it's crucial that the agricultural sector keeps pace.</a:t>
            </a:r>
          </a:p>
          <a:p>
            <a:pPr indent="-228600">
              <a:spcBef>
                <a:spcPts val="1000"/>
              </a:spcBef>
              <a:buClr>
                <a:schemeClr val="accent1"/>
              </a:buClr>
              <a:buSzPct val="80000"/>
              <a:buFont typeface="Wingdings 3" charset="2"/>
              <a:buChar char=""/>
            </a:pPr>
            <a:r>
              <a:rPr lang="en-US" b="0" i="0">
                <a:solidFill>
                  <a:srgbClr val="FFFFFF"/>
                </a:solidFill>
                <a:effectLst/>
                <a:highlight>
                  <a:srgbClr val="212121"/>
                </a:highlight>
              </a:rPr>
              <a:t>Farmers face a multitude of challenges, from unpredictable weather patterns to dwindling resources. Our project aims to confront these obstacles head-on by providing farmers with real-time data on weather conditions and soil moisture levels. </a:t>
            </a:r>
            <a:endParaRPr lang="en-US">
              <a:solidFill>
                <a:srgbClr val="FFFFFF"/>
              </a:solidFill>
            </a:endParaRPr>
          </a:p>
        </p:txBody>
      </p:sp>
    </p:spTree>
    <p:extLst>
      <p:ext uri="{BB962C8B-B14F-4D97-AF65-F5344CB8AC3E}">
        <p14:creationId xmlns:p14="http://schemas.microsoft.com/office/powerpoint/2010/main" val="15175894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0" name="Straight Connector 8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4" name="Isosceles Triangle 9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8" name="Isosceles Triangle 9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9" name="Isosceles Triangle 9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101" name="Rectangle 100">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Drone flying over a field">
            <a:extLst>
              <a:ext uri="{FF2B5EF4-FFF2-40B4-BE49-F238E27FC236}">
                <a16:creationId xmlns:a16="http://schemas.microsoft.com/office/drawing/2014/main" id="{16EE65FE-C315-F9B2-9E49-9E0225C5CAC8}"/>
              </a:ext>
            </a:extLst>
          </p:cNvPr>
          <p:cNvPicPr>
            <a:picLocks noChangeAspect="1"/>
          </p:cNvPicPr>
          <p:nvPr/>
        </p:nvPicPr>
        <p:blipFill rotWithShape="1">
          <a:blip r:embed="rId2">
            <a:duotone>
              <a:prstClr val="black"/>
              <a:schemeClr val="tx2">
                <a:tint val="45000"/>
                <a:satMod val="400000"/>
              </a:schemeClr>
            </a:duotone>
            <a:alphaModFix amt="4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740A852-7D03-481E-8CB0-6DD316B218F1}"/>
              </a:ext>
            </a:extLst>
          </p:cNvPr>
          <p:cNvSpPr>
            <a:spLocks noGrp="1"/>
          </p:cNvSpPr>
          <p:nvPr>
            <p:ph type="ctrTitle"/>
          </p:nvPr>
        </p:nvSpPr>
        <p:spPr>
          <a:xfrm>
            <a:off x="677334" y="609600"/>
            <a:ext cx="8596668" cy="1320800"/>
          </a:xfrm>
        </p:spPr>
        <p:txBody>
          <a:bodyPr vert="horz" lIns="91440" tIns="45720" rIns="91440" bIns="45720" rtlCol="0" anchor="t">
            <a:normAutofit/>
          </a:bodyPr>
          <a:lstStyle/>
          <a:p>
            <a:pPr algn="l"/>
            <a:r>
              <a:rPr lang="en-US" sz="3600"/>
              <a:t>Background and Problem</a:t>
            </a:r>
          </a:p>
        </p:txBody>
      </p:sp>
      <p:sp>
        <p:nvSpPr>
          <p:cNvPr id="84" name="TextBox 83">
            <a:extLst>
              <a:ext uri="{FF2B5EF4-FFF2-40B4-BE49-F238E27FC236}">
                <a16:creationId xmlns:a16="http://schemas.microsoft.com/office/drawing/2014/main" id="{46D5A320-3543-98B8-41D7-ED4B45307DC7}"/>
              </a:ext>
            </a:extLst>
          </p:cNvPr>
          <p:cNvSpPr txBox="1"/>
          <p:nvPr/>
        </p:nvSpPr>
        <p:spPr>
          <a:xfrm>
            <a:off x="677334" y="2160589"/>
            <a:ext cx="8596668"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0" i="0">
                <a:solidFill>
                  <a:srgbClr val="FFFFFF"/>
                </a:solidFill>
                <a:effectLst/>
                <a:highlight>
                  <a:srgbClr val="212121"/>
                </a:highlight>
              </a:rPr>
              <a:t>Over time, farming has evolved significantly. From relying solely on manual labor to the introduction of machinery like tractors during the industrial revolution, agriculture has undergone remarkable changes. However, despite these advancements, many small farmers continue to employ traditional farming methods due to the high costs and complexity associated with modern machinery.</a:t>
            </a:r>
          </a:p>
          <a:p>
            <a:pPr>
              <a:spcBef>
                <a:spcPts val="1000"/>
              </a:spcBef>
              <a:buClr>
                <a:schemeClr val="accent1"/>
              </a:buClr>
              <a:buSzPct val="80000"/>
              <a:buFont typeface="Wingdings 3" charset="2"/>
              <a:buChar char=""/>
            </a:pPr>
            <a:r>
              <a:rPr lang="en-US" b="0" i="0">
                <a:solidFill>
                  <a:srgbClr val="FFFFFF"/>
                </a:solidFill>
                <a:effectLst/>
                <a:highlight>
                  <a:srgbClr val="212121"/>
                </a:highlight>
              </a:rPr>
              <a:t>For small farmers, the challenge lies not only in ensuring a successful harvest but also in navigating the uncertainties brought about by climate change. Extreme weather events, such as droughts or floods, can have devastating effects on crop yields and the livelihoods of these farmers, exacerbating their financial struggles.</a:t>
            </a:r>
          </a:p>
        </p:txBody>
      </p:sp>
    </p:spTree>
    <p:extLst>
      <p:ext uri="{BB962C8B-B14F-4D97-AF65-F5344CB8AC3E}">
        <p14:creationId xmlns:p14="http://schemas.microsoft.com/office/powerpoint/2010/main" val="42164799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0" name="Group 149">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8" name="Straight Connector 117">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1"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2"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3" name="Isosceles Triangle 152">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4"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5"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7" name="Isosceles Triangle 156">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8" name="Isosceles Triangle 157">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1740A852-7D03-481E-8CB0-6DD316B218F1}"/>
              </a:ext>
            </a:extLst>
          </p:cNvPr>
          <p:cNvSpPr>
            <a:spLocks noGrp="1"/>
          </p:cNvSpPr>
          <p:nvPr>
            <p:ph type="ctrTitle"/>
          </p:nvPr>
        </p:nvSpPr>
        <p:spPr>
          <a:xfrm>
            <a:off x="5536734" y="609600"/>
            <a:ext cx="3737268" cy="1320800"/>
          </a:xfrm>
        </p:spPr>
        <p:txBody>
          <a:bodyPr vert="horz" lIns="91440" tIns="45720" rIns="91440" bIns="45720" rtlCol="0" anchor="t">
            <a:normAutofit/>
          </a:bodyPr>
          <a:lstStyle/>
          <a:p>
            <a:pPr algn="l"/>
            <a:r>
              <a:rPr lang="en-US" sz="3600"/>
              <a:t>Solution</a:t>
            </a:r>
          </a:p>
        </p:txBody>
      </p:sp>
      <p:sp>
        <p:nvSpPr>
          <p:cNvPr id="84" name="TextBox 83">
            <a:extLst>
              <a:ext uri="{FF2B5EF4-FFF2-40B4-BE49-F238E27FC236}">
                <a16:creationId xmlns:a16="http://schemas.microsoft.com/office/drawing/2014/main" id="{46D5A320-3543-98B8-41D7-ED4B45307DC7}"/>
              </a:ext>
            </a:extLst>
          </p:cNvPr>
          <p:cNvSpPr txBox="1"/>
          <p:nvPr/>
        </p:nvSpPr>
        <p:spPr>
          <a:xfrm>
            <a:off x="5394960" y="1804431"/>
            <a:ext cx="4277337" cy="3880773"/>
          </a:xfrm>
          <a:prstGeom prst="rect">
            <a:avLst/>
          </a:prstGeom>
        </p:spPr>
        <p:txBody>
          <a:bodyPr vert="horz" lIns="91440" tIns="45720" rIns="91440" bIns="45720" rtlCol="0">
            <a:noAutofit/>
          </a:bodyPr>
          <a:lstStyle/>
          <a:p>
            <a:pPr indent="-228600">
              <a:lnSpc>
                <a:spcPct val="90000"/>
              </a:lnSpc>
              <a:spcBef>
                <a:spcPts val="1000"/>
              </a:spcBef>
              <a:buClr>
                <a:schemeClr val="accent1"/>
              </a:buClr>
              <a:buSzPct val="80000"/>
              <a:buFont typeface="Wingdings 3" charset="2"/>
              <a:buChar char=""/>
            </a:pPr>
            <a:r>
              <a:rPr lang="en-US" sz="1400" b="0" i="0" dirty="0">
                <a:solidFill>
                  <a:schemeClr val="tx1">
                    <a:lumMod val="75000"/>
                    <a:lumOff val="25000"/>
                  </a:schemeClr>
                </a:solidFill>
                <a:effectLst/>
                <a:highlight>
                  <a:srgbClr val="212121"/>
                </a:highlight>
              </a:rPr>
              <a:t>Our solution employs a combination of soil moisture sensors and LM35 temperature sensors, seamlessly integrated into a unified system. This integration provides farmers with real-time data on weather conditions and soil moisture levels, offering valuable insights into environmental factors crucial for optimizing agricultural productivity.</a:t>
            </a:r>
          </a:p>
          <a:p>
            <a:pPr indent="-228600">
              <a:lnSpc>
                <a:spcPct val="90000"/>
              </a:lnSpc>
              <a:spcBef>
                <a:spcPts val="1000"/>
              </a:spcBef>
              <a:buClr>
                <a:schemeClr val="accent1"/>
              </a:buClr>
              <a:buSzPct val="80000"/>
              <a:buFont typeface="Wingdings 3" charset="2"/>
              <a:buChar char=""/>
            </a:pPr>
            <a:r>
              <a:rPr lang="en-US" sz="1400" b="0" i="0" dirty="0">
                <a:solidFill>
                  <a:schemeClr val="tx1">
                    <a:lumMod val="75000"/>
                    <a:lumOff val="25000"/>
                  </a:schemeClr>
                </a:solidFill>
                <a:effectLst/>
                <a:highlight>
                  <a:srgbClr val="212121"/>
                </a:highlight>
              </a:rPr>
              <a:t>By utilizing soil moisture sensors, farmers can monitor soil </a:t>
            </a:r>
            <a:r>
              <a:rPr lang="en-US" sz="1400" b="0" i="0" dirty="0" err="1">
                <a:solidFill>
                  <a:schemeClr val="tx1">
                    <a:lumMod val="75000"/>
                    <a:lumOff val="25000"/>
                  </a:schemeClr>
                </a:solidFill>
                <a:effectLst/>
                <a:highlight>
                  <a:srgbClr val="212121"/>
                </a:highlight>
              </a:rPr>
              <a:t>moistureccontent</a:t>
            </a:r>
            <a:r>
              <a:rPr lang="en-US" sz="1400" b="0" i="0" dirty="0">
                <a:solidFill>
                  <a:schemeClr val="tx1">
                    <a:lumMod val="75000"/>
                    <a:lumOff val="25000"/>
                  </a:schemeClr>
                </a:solidFill>
                <a:effectLst/>
                <a:highlight>
                  <a:srgbClr val="212121"/>
                </a:highlight>
              </a:rPr>
              <a:t> continuously, enabling them to make informed decisions about irrigation schedules to prevent water stress and promote healthy plant growth. Additionally, LM35 temperature sensors accurately measure ambient temperature levels, allowing farmers to adjust farming practices based on temperature fluctuations, such as crop selection, planting times, and pest management strategies. This holistic approach empowers farmers to optimize their agricultural practices with precision, ultimately leading to improved yields and sustainability in agriculture.</a:t>
            </a:r>
          </a:p>
        </p:txBody>
      </p:sp>
      <p:pic>
        <p:nvPicPr>
          <p:cNvPr id="23" name="Picture 22" descr="Drone flying over a field">
            <a:extLst>
              <a:ext uri="{FF2B5EF4-FFF2-40B4-BE49-F238E27FC236}">
                <a16:creationId xmlns:a16="http://schemas.microsoft.com/office/drawing/2014/main" id="{16EE65FE-C315-F9B2-9E49-9E0225C5CAC8}"/>
              </a:ext>
            </a:extLst>
          </p:cNvPr>
          <p:cNvPicPr>
            <a:picLocks noChangeAspect="1"/>
          </p:cNvPicPr>
          <p:nvPr/>
        </p:nvPicPr>
        <p:blipFill rotWithShape="1">
          <a:blip r:embed="rId2"/>
          <a:srcRect l="23745" r="23744"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59" name="Isosceles Triangle 15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4460894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9930-1314-4469-4A89-10C1CAEF7C1A}"/>
              </a:ext>
            </a:extLst>
          </p:cNvPr>
          <p:cNvSpPr>
            <a:spLocks noGrp="1"/>
          </p:cNvSpPr>
          <p:nvPr>
            <p:ph type="title"/>
          </p:nvPr>
        </p:nvSpPr>
        <p:spPr>
          <a:xfrm>
            <a:off x="677334" y="609600"/>
            <a:ext cx="8596667" cy="1320800"/>
          </a:xfrm>
        </p:spPr>
        <p:txBody>
          <a:bodyPr vert="horz" lIns="91440" tIns="45720" rIns="91440" bIns="45720" rtlCol="0">
            <a:normAutofit/>
          </a:bodyPr>
          <a:lstStyle/>
          <a:p>
            <a:r>
              <a:rPr lang="en-US"/>
              <a:t>Know the Device</a:t>
            </a:r>
          </a:p>
        </p:txBody>
      </p:sp>
      <p:pic>
        <p:nvPicPr>
          <p:cNvPr id="12" name="Picture 11">
            <a:extLst>
              <a:ext uri="{FF2B5EF4-FFF2-40B4-BE49-F238E27FC236}">
                <a16:creationId xmlns:a16="http://schemas.microsoft.com/office/drawing/2014/main" id="{4B9255D7-85CC-7E37-FF86-7C612D89F293}"/>
              </a:ext>
            </a:extLst>
          </p:cNvPr>
          <p:cNvPicPr>
            <a:picLocks noChangeAspect="1"/>
          </p:cNvPicPr>
          <p:nvPr/>
        </p:nvPicPr>
        <p:blipFill rotWithShape="1">
          <a:blip r:embed="rId2"/>
          <a:srcRect l="14554" r="24642" b="4"/>
          <a:stretch/>
        </p:blipFill>
        <p:spPr>
          <a:xfrm>
            <a:off x="3713708" y="4106594"/>
            <a:ext cx="1969209" cy="2028161"/>
          </a:xfrm>
          <a:prstGeom prst="rect">
            <a:avLst/>
          </a:prstGeom>
        </p:spPr>
      </p:pic>
      <p:pic>
        <p:nvPicPr>
          <p:cNvPr id="8" name="Picture 7">
            <a:extLst>
              <a:ext uri="{FF2B5EF4-FFF2-40B4-BE49-F238E27FC236}">
                <a16:creationId xmlns:a16="http://schemas.microsoft.com/office/drawing/2014/main" id="{AA0D01A0-1488-6F13-D994-B364776FA72C}"/>
              </a:ext>
            </a:extLst>
          </p:cNvPr>
          <p:cNvPicPr>
            <a:picLocks noChangeAspect="1"/>
          </p:cNvPicPr>
          <p:nvPr/>
        </p:nvPicPr>
        <p:blipFill rotWithShape="1">
          <a:blip r:embed="rId3"/>
          <a:srcRect r="-2" b="18544"/>
          <a:stretch/>
        </p:blipFill>
        <p:spPr>
          <a:xfrm>
            <a:off x="3488822" y="2236623"/>
            <a:ext cx="2616049" cy="1853870"/>
          </a:xfrm>
          <a:prstGeom prst="rect">
            <a:avLst/>
          </a:prstGeom>
        </p:spPr>
      </p:pic>
      <p:sp>
        <p:nvSpPr>
          <p:cNvPr id="32" name="Isosceles Triangle 8">
            <a:extLst>
              <a:ext uri="{FF2B5EF4-FFF2-40B4-BE49-F238E27FC236}">
                <a16:creationId xmlns:a16="http://schemas.microsoft.com/office/drawing/2014/main" id="{EDEA1E2F-218D-4172-856B-74C87C895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 name="Content Placeholder 6">
            <a:extLst>
              <a:ext uri="{FF2B5EF4-FFF2-40B4-BE49-F238E27FC236}">
                <a16:creationId xmlns:a16="http://schemas.microsoft.com/office/drawing/2014/main" id="{9D1D9C87-7395-3BCD-DB81-379F42DE8E17}"/>
              </a:ext>
            </a:extLst>
          </p:cNvPr>
          <p:cNvSpPr>
            <a:spLocks noGrp="1"/>
          </p:cNvSpPr>
          <p:nvPr>
            <p:ph idx="1"/>
          </p:nvPr>
        </p:nvSpPr>
        <p:spPr>
          <a:xfrm>
            <a:off x="6667138" y="2166207"/>
            <a:ext cx="2948121" cy="3880773"/>
          </a:xfrm>
        </p:spPr>
        <p:txBody>
          <a:bodyPr>
            <a:normAutofit/>
          </a:bodyPr>
          <a:lstStyle/>
          <a:p>
            <a:pPr marL="0" indent="0">
              <a:buNone/>
            </a:pPr>
            <a:r>
              <a:rPr lang="en-IN" dirty="0"/>
              <a:t>(a) Connecting </a:t>
            </a:r>
            <a:r>
              <a:rPr lang="en-IN" dirty="0" err="1"/>
              <a:t>WIres</a:t>
            </a:r>
            <a:endParaRPr lang="en-IN" dirty="0"/>
          </a:p>
          <a:p>
            <a:pPr marL="0" indent="0">
              <a:buNone/>
            </a:pPr>
            <a:endParaRPr lang="en-IN" dirty="0"/>
          </a:p>
          <a:p>
            <a:pPr marL="0" indent="0">
              <a:buNone/>
            </a:pPr>
            <a:r>
              <a:rPr lang="en-IN" dirty="0"/>
              <a:t>(b) YL-69 (Soil Moisture        Sensor)</a:t>
            </a:r>
          </a:p>
          <a:p>
            <a:pPr marL="0" indent="0">
              <a:buNone/>
            </a:pPr>
            <a:endParaRPr lang="en-IN" dirty="0"/>
          </a:p>
          <a:p>
            <a:pPr marL="0" indent="0">
              <a:buNone/>
            </a:pPr>
            <a:r>
              <a:rPr lang="en-IN" dirty="0"/>
              <a:t>(c)Arduino Mega 2560</a:t>
            </a:r>
          </a:p>
        </p:txBody>
      </p:sp>
      <p:sp>
        <p:nvSpPr>
          <p:cNvPr id="3" name="TextBox 2">
            <a:extLst>
              <a:ext uri="{FF2B5EF4-FFF2-40B4-BE49-F238E27FC236}">
                <a16:creationId xmlns:a16="http://schemas.microsoft.com/office/drawing/2014/main" id="{EF855159-7643-A047-3F5B-88078494D5A7}"/>
              </a:ext>
            </a:extLst>
          </p:cNvPr>
          <p:cNvSpPr txBox="1"/>
          <p:nvPr/>
        </p:nvSpPr>
        <p:spPr>
          <a:xfrm>
            <a:off x="1504950" y="5038725"/>
            <a:ext cx="184731" cy="369332"/>
          </a:xfrm>
          <a:prstGeom prst="rect">
            <a:avLst/>
          </a:prstGeom>
          <a:noFill/>
        </p:spPr>
        <p:txBody>
          <a:bodyPr wrap="none" rtlCol="0">
            <a:spAutoFit/>
          </a:bodyPr>
          <a:lstStyle/>
          <a:p>
            <a:endParaRPr lang="en-IN" dirty="0"/>
          </a:p>
        </p:txBody>
      </p:sp>
      <p:sp>
        <p:nvSpPr>
          <p:cNvPr id="4" name="TextBox 3">
            <a:extLst>
              <a:ext uri="{FF2B5EF4-FFF2-40B4-BE49-F238E27FC236}">
                <a16:creationId xmlns:a16="http://schemas.microsoft.com/office/drawing/2014/main" id="{5C6DF279-F9A3-9FBD-FB19-7BF1754D2E04}"/>
              </a:ext>
            </a:extLst>
          </p:cNvPr>
          <p:cNvSpPr txBox="1"/>
          <p:nvPr/>
        </p:nvSpPr>
        <p:spPr>
          <a:xfrm>
            <a:off x="2050026" y="6297561"/>
            <a:ext cx="468398" cy="369332"/>
          </a:xfrm>
          <a:prstGeom prst="rect">
            <a:avLst/>
          </a:prstGeom>
          <a:noFill/>
        </p:spPr>
        <p:txBody>
          <a:bodyPr wrap="none" rtlCol="0">
            <a:spAutoFit/>
          </a:bodyPr>
          <a:lstStyle/>
          <a:p>
            <a:r>
              <a:rPr lang="en-IN" dirty="0"/>
              <a:t>(c)</a:t>
            </a:r>
          </a:p>
        </p:txBody>
      </p:sp>
      <p:sp>
        <p:nvSpPr>
          <p:cNvPr id="5" name="TextBox 4">
            <a:extLst>
              <a:ext uri="{FF2B5EF4-FFF2-40B4-BE49-F238E27FC236}">
                <a16:creationId xmlns:a16="http://schemas.microsoft.com/office/drawing/2014/main" id="{B0B239EA-7F67-6AE6-41AC-9285563816F0}"/>
              </a:ext>
            </a:extLst>
          </p:cNvPr>
          <p:cNvSpPr txBox="1"/>
          <p:nvPr/>
        </p:nvSpPr>
        <p:spPr>
          <a:xfrm>
            <a:off x="4578384" y="1805224"/>
            <a:ext cx="482824" cy="369332"/>
          </a:xfrm>
          <a:prstGeom prst="rect">
            <a:avLst/>
          </a:prstGeom>
          <a:noFill/>
        </p:spPr>
        <p:txBody>
          <a:bodyPr wrap="none" rtlCol="0">
            <a:spAutoFit/>
          </a:bodyPr>
          <a:lstStyle/>
          <a:p>
            <a:r>
              <a:rPr lang="en-IN" dirty="0"/>
              <a:t>(b)</a:t>
            </a:r>
          </a:p>
        </p:txBody>
      </p:sp>
      <p:sp>
        <p:nvSpPr>
          <p:cNvPr id="9" name="TextBox 8">
            <a:extLst>
              <a:ext uri="{FF2B5EF4-FFF2-40B4-BE49-F238E27FC236}">
                <a16:creationId xmlns:a16="http://schemas.microsoft.com/office/drawing/2014/main" id="{4CB2F8AE-6C19-9C70-DE19-1B9996D0E258}"/>
              </a:ext>
            </a:extLst>
          </p:cNvPr>
          <p:cNvSpPr txBox="1"/>
          <p:nvPr/>
        </p:nvSpPr>
        <p:spPr>
          <a:xfrm>
            <a:off x="4584796" y="6297561"/>
            <a:ext cx="476412" cy="369332"/>
          </a:xfrm>
          <a:prstGeom prst="rect">
            <a:avLst/>
          </a:prstGeom>
          <a:noFill/>
        </p:spPr>
        <p:txBody>
          <a:bodyPr wrap="none" rtlCol="0">
            <a:spAutoFit/>
          </a:bodyPr>
          <a:lstStyle/>
          <a:p>
            <a:r>
              <a:rPr lang="en-IN" dirty="0"/>
              <a:t>(a)</a:t>
            </a:r>
          </a:p>
        </p:txBody>
      </p:sp>
      <p:pic>
        <p:nvPicPr>
          <p:cNvPr id="11" name="Picture 10">
            <a:extLst>
              <a:ext uri="{FF2B5EF4-FFF2-40B4-BE49-F238E27FC236}">
                <a16:creationId xmlns:a16="http://schemas.microsoft.com/office/drawing/2014/main" id="{7A6F26A2-CA3B-05B8-805F-EB17F1F2A3FB}"/>
              </a:ext>
            </a:extLst>
          </p:cNvPr>
          <p:cNvPicPr>
            <a:picLocks noChangeAspect="1"/>
          </p:cNvPicPr>
          <p:nvPr/>
        </p:nvPicPr>
        <p:blipFill>
          <a:blip r:embed="rId4"/>
          <a:stretch>
            <a:fillRect/>
          </a:stretch>
        </p:blipFill>
        <p:spPr>
          <a:xfrm rot="16200000">
            <a:off x="384567" y="3082485"/>
            <a:ext cx="4267344" cy="2151846"/>
          </a:xfrm>
          <a:prstGeom prst="rect">
            <a:avLst/>
          </a:prstGeom>
        </p:spPr>
      </p:pic>
    </p:spTree>
    <p:extLst>
      <p:ext uri="{BB962C8B-B14F-4D97-AF65-F5344CB8AC3E}">
        <p14:creationId xmlns:p14="http://schemas.microsoft.com/office/powerpoint/2010/main" val="2508109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9930-1314-4469-4A89-10C1CAEF7C1A}"/>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a:t>Know the Device</a:t>
            </a:r>
          </a:p>
        </p:txBody>
      </p:sp>
      <p:pic>
        <p:nvPicPr>
          <p:cNvPr id="7" name="Picture 6">
            <a:extLst>
              <a:ext uri="{FF2B5EF4-FFF2-40B4-BE49-F238E27FC236}">
                <a16:creationId xmlns:a16="http://schemas.microsoft.com/office/drawing/2014/main" id="{5FF30259-D4CB-8BAD-D23A-07A03F889B25}"/>
              </a:ext>
            </a:extLst>
          </p:cNvPr>
          <p:cNvPicPr>
            <a:picLocks noChangeAspect="1"/>
          </p:cNvPicPr>
          <p:nvPr/>
        </p:nvPicPr>
        <p:blipFill>
          <a:blip r:embed="rId2"/>
          <a:stretch>
            <a:fillRect/>
          </a:stretch>
        </p:blipFill>
        <p:spPr>
          <a:xfrm>
            <a:off x="3498128" y="2212861"/>
            <a:ext cx="2596283" cy="1713546"/>
          </a:xfrm>
          <a:prstGeom prst="rect">
            <a:avLst/>
          </a:prstGeom>
        </p:spPr>
      </p:pic>
      <p:pic>
        <p:nvPicPr>
          <p:cNvPr id="4" name="Picture 3">
            <a:extLst>
              <a:ext uri="{FF2B5EF4-FFF2-40B4-BE49-F238E27FC236}">
                <a16:creationId xmlns:a16="http://schemas.microsoft.com/office/drawing/2014/main" id="{C69C95BD-B8B4-2F5A-4D06-798C89194C12}"/>
              </a:ext>
            </a:extLst>
          </p:cNvPr>
          <p:cNvPicPr>
            <a:picLocks noChangeAspect="1"/>
          </p:cNvPicPr>
          <p:nvPr/>
        </p:nvPicPr>
        <p:blipFill>
          <a:blip r:embed="rId3"/>
          <a:stretch>
            <a:fillRect/>
          </a:stretch>
        </p:blipFill>
        <p:spPr>
          <a:xfrm>
            <a:off x="677333" y="2744752"/>
            <a:ext cx="2596281" cy="2711520"/>
          </a:xfrm>
          <a:prstGeom prst="rect">
            <a:avLst/>
          </a:prstGeom>
        </p:spPr>
      </p:pic>
      <p:pic>
        <p:nvPicPr>
          <p:cNvPr id="10" name="Picture 9">
            <a:extLst>
              <a:ext uri="{FF2B5EF4-FFF2-40B4-BE49-F238E27FC236}">
                <a16:creationId xmlns:a16="http://schemas.microsoft.com/office/drawing/2014/main" id="{6AF49AE5-0171-2632-2FAB-691CF2ED0530}"/>
              </a:ext>
            </a:extLst>
          </p:cNvPr>
          <p:cNvPicPr>
            <a:picLocks noChangeAspect="1"/>
          </p:cNvPicPr>
          <p:nvPr/>
        </p:nvPicPr>
        <p:blipFill>
          <a:blip r:embed="rId4"/>
          <a:stretch>
            <a:fillRect/>
          </a:stretch>
        </p:blipFill>
        <p:spPr>
          <a:xfrm>
            <a:off x="3502214" y="4368674"/>
            <a:ext cx="2596283" cy="1518826"/>
          </a:xfrm>
          <a:prstGeom prst="rect">
            <a:avLst/>
          </a:prstGeom>
        </p:spPr>
      </p:pic>
      <p:sp>
        <p:nvSpPr>
          <p:cNvPr id="5" name="Content Placeholder 6">
            <a:extLst>
              <a:ext uri="{FF2B5EF4-FFF2-40B4-BE49-F238E27FC236}">
                <a16:creationId xmlns:a16="http://schemas.microsoft.com/office/drawing/2014/main" id="{BF68B9DF-446B-A32B-B82E-44877384F474}"/>
              </a:ext>
            </a:extLst>
          </p:cNvPr>
          <p:cNvSpPr>
            <a:spLocks noGrp="1"/>
          </p:cNvSpPr>
          <p:nvPr>
            <p:ph idx="1"/>
          </p:nvPr>
        </p:nvSpPr>
        <p:spPr>
          <a:xfrm>
            <a:off x="6667138" y="2166207"/>
            <a:ext cx="2948121" cy="3880773"/>
          </a:xfrm>
        </p:spPr>
        <p:txBody>
          <a:bodyPr>
            <a:normAutofit/>
          </a:bodyPr>
          <a:lstStyle/>
          <a:p>
            <a:pPr marL="0" indent="0">
              <a:buNone/>
            </a:pPr>
            <a:r>
              <a:rPr lang="en-IN" dirty="0"/>
              <a:t>(a) LM-35 (Temperature Sensor)</a:t>
            </a:r>
          </a:p>
          <a:p>
            <a:pPr marL="0" indent="0">
              <a:buNone/>
            </a:pPr>
            <a:endParaRPr lang="en-IN" dirty="0"/>
          </a:p>
          <a:p>
            <a:pPr marL="0" indent="0">
              <a:buNone/>
            </a:pPr>
            <a:r>
              <a:rPr lang="en-IN" dirty="0"/>
              <a:t>(b) Breadboard</a:t>
            </a:r>
          </a:p>
          <a:p>
            <a:pPr marL="0" indent="0">
              <a:buNone/>
            </a:pPr>
            <a:endParaRPr lang="en-IN" dirty="0"/>
          </a:p>
          <a:p>
            <a:pPr marL="0" indent="0">
              <a:buNone/>
            </a:pPr>
            <a:r>
              <a:rPr lang="en-IN" dirty="0"/>
              <a:t>(c) LCD Display JHD2162A</a:t>
            </a:r>
          </a:p>
        </p:txBody>
      </p:sp>
      <p:sp>
        <p:nvSpPr>
          <p:cNvPr id="6" name="TextBox 5">
            <a:extLst>
              <a:ext uri="{FF2B5EF4-FFF2-40B4-BE49-F238E27FC236}">
                <a16:creationId xmlns:a16="http://schemas.microsoft.com/office/drawing/2014/main" id="{FFF4C51A-D089-AB51-1A11-F4BB7BF37B3F}"/>
              </a:ext>
            </a:extLst>
          </p:cNvPr>
          <p:cNvSpPr txBox="1"/>
          <p:nvPr/>
        </p:nvSpPr>
        <p:spPr>
          <a:xfrm>
            <a:off x="4651390" y="5928229"/>
            <a:ext cx="468398" cy="369332"/>
          </a:xfrm>
          <a:prstGeom prst="rect">
            <a:avLst/>
          </a:prstGeom>
          <a:noFill/>
        </p:spPr>
        <p:txBody>
          <a:bodyPr wrap="none" rtlCol="0">
            <a:spAutoFit/>
          </a:bodyPr>
          <a:lstStyle/>
          <a:p>
            <a:r>
              <a:rPr lang="en-IN" dirty="0"/>
              <a:t>(c)</a:t>
            </a:r>
          </a:p>
        </p:txBody>
      </p:sp>
      <p:sp>
        <p:nvSpPr>
          <p:cNvPr id="8" name="TextBox 7">
            <a:extLst>
              <a:ext uri="{FF2B5EF4-FFF2-40B4-BE49-F238E27FC236}">
                <a16:creationId xmlns:a16="http://schemas.microsoft.com/office/drawing/2014/main" id="{2DA7A5C3-92C4-64C7-B913-0B4F0713F676}"/>
              </a:ext>
            </a:extLst>
          </p:cNvPr>
          <p:cNvSpPr txBox="1"/>
          <p:nvPr/>
        </p:nvSpPr>
        <p:spPr>
          <a:xfrm>
            <a:off x="1330319" y="5928229"/>
            <a:ext cx="476412" cy="369332"/>
          </a:xfrm>
          <a:prstGeom prst="rect">
            <a:avLst/>
          </a:prstGeom>
          <a:noFill/>
        </p:spPr>
        <p:txBody>
          <a:bodyPr wrap="none" rtlCol="0">
            <a:spAutoFit/>
          </a:bodyPr>
          <a:lstStyle/>
          <a:p>
            <a:r>
              <a:rPr lang="en-IN" dirty="0"/>
              <a:t>(a)</a:t>
            </a:r>
          </a:p>
        </p:txBody>
      </p:sp>
      <p:sp>
        <p:nvSpPr>
          <p:cNvPr id="9" name="TextBox 8">
            <a:extLst>
              <a:ext uri="{FF2B5EF4-FFF2-40B4-BE49-F238E27FC236}">
                <a16:creationId xmlns:a16="http://schemas.microsoft.com/office/drawing/2014/main" id="{1CC3A0BA-55E3-A758-B86A-8CDE2B160ACA}"/>
              </a:ext>
            </a:extLst>
          </p:cNvPr>
          <p:cNvSpPr txBox="1"/>
          <p:nvPr/>
        </p:nvSpPr>
        <p:spPr>
          <a:xfrm>
            <a:off x="4558063" y="1745734"/>
            <a:ext cx="482824" cy="369332"/>
          </a:xfrm>
          <a:prstGeom prst="rect">
            <a:avLst/>
          </a:prstGeom>
          <a:noFill/>
        </p:spPr>
        <p:txBody>
          <a:bodyPr wrap="none" rtlCol="0">
            <a:spAutoFit/>
          </a:bodyPr>
          <a:lstStyle/>
          <a:p>
            <a:r>
              <a:rPr lang="en-IN" dirty="0"/>
              <a:t>(b)</a:t>
            </a:r>
          </a:p>
        </p:txBody>
      </p:sp>
    </p:spTree>
    <p:extLst>
      <p:ext uri="{BB962C8B-B14F-4D97-AF65-F5344CB8AC3E}">
        <p14:creationId xmlns:p14="http://schemas.microsoft.com/office/powerpoint/2010/main" val="3608945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9930-1314-4469-4A89-10C1CAEF7C1A}"/>
              </a:ext>
            </a:extLst>
          </p:cNvPr>
          <p:cNvSpPr>
            <a:spLocks noGrp="1"/>
          </p:cNvSpPr>
          <p:nvPr>
            <p:ph type="title"/>
          </p:nvPr>
        </p:nvSpPr>
        <p:spPr>
          <a:xfrm>
            <a:off x="677334" y="609600"/>
            <a:ext cx="8596668" cy="1320800"/>
          </a:xfrm>
        </p:spPr>
        <p:txBody>
          <a:bodyPr vert="horz" lIns="91440" tIns="45720" rIns="91440" bIns="45720" rtlCol="0">
            <a:normAutofit/>
          </a:bodyPr>
          <a:lstStyle/>
          <a:p>
            <a:r>
              <a:rPr lang="en-US" dirty="0"/>
              <a:t>Project Image: </a:t>
            </a:r>
          </a:p>
        </p:txBody>
      </p:sp>
      <p:pic>
        <p:nvPicPr>
          <p:cNvPr id="6" name="Picture 5">
            <a:extLst>
              <a:ext uri="{FF2B5EF4-FFF2-40B4-BE49-F238E27FC236}">
                <a16:creationId xmlns:a16="http://schemas.microsoft.com/office/drawing/2014/main" id="{AB1D425C-A96B-6B70-7282-0646DBFB88FF}"/>
              </a:ext>
            </a:extLst>
          </p:cNvPr>
          <p:cNvPicPr>
            <a:picLocks noChangeAspect="1"/>
          </p:cNvPicPr>
          <p:nvPr/>
        </p:nvPicPr>
        <p:blipFill>
          <a:blip r:embed="rId2"/>
          <a:stretch>
            <a:fillRect/>
          </a:stretch>
        </p:blipFill>
        <p:spPr>
          <a:xfrm rot="5400000">
            <a:off x="3368996" y="1603738"/>
            <a:ext cx="4134942" cy="4788266"/>
          </a:xfrm>
          <a:prstGeom prst="rect">
            <a:avLst/>
          </a:prstGeom>
        </p:spPr>
      </p:pic>
    </p:spTree>
    <p:extLst>
      <p:ext uri="{BB962C8B-B14F-4D97-AF65-F5344CB8AC3E}">
        <p14:creationId xmlns:p14="http://schemas.microsoft.com/office/powerpoint/2010/main" val="2735263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5AB9-E338-5B64-4DBA-7234ACC0BB8A}"/>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E5B356AA-9C26-D6B7-3BF1-8EE191E4AA9F}"/>
              </a:ext>
            </a:extLst>
          </p:cNvPr>
          <p:cNvSpPr>
            <a:spLocks noGrp="1"/>
          </p:cNvSpPr>
          <p:nvPr>
            <p:ph idx="1"/>
          </p:nvPr>
        </p:nvSpPr>
        <p:spPr>
          <a:xfrm>
            <a:off x="457200" y="1415845"/>
            <a:ext cx="10896600" cy="4761118"/>
          </a:xfrm>
        </p:spPr>
        <p:txBody>
          <a:bodyPr/>
          <a:lstStyle/>
          <a:p>
            <a:r>
              <a:rPr lang="en-US" b="1" dirty="0"/>
              <a:t>Problem Identification</a:t>
            </a:r>
            <a:r>
              <a:rPr lang="en-US" dirty="0"/>
              <a:t>: Identified the need for real-time monitoring of temperature and soil moisture levels in agriculture to address challenges faced by farmers.</a:t>
            </a:r>
          </a:p>
          <a:p>
            <a:endParaRPr lang="en-US" dirty="0"/>
          </a:p>
          <a:p>
            <a:r>
              <a:rPr lang="en-US" b="1" dirty="0"/>
              <a:t>Component Selection</a:t>
            </a:r>
            <a:r>
              <a:rPr lang="en-US" dirty="0"/>
              <a:t>: Selected LM35 temperature sensor and YL-69 soil moisture sensor for their accuracy, reliability, and compatibility with Arduino platform.</a:t>
            </a:r>
          </a:p>
          <a:p>
            <a:endParaRPr lang="en-US" dirty="0"/>
          </a:p>
          <a:p>
            <a:r>
              <a:rPr lang="en-US" b="1" dirty="0"/>
              <a:t>Circuit Design</a:t>
            </a:r>
            <a:r>
              <a:rPr lang="en-US" dirty="0"/>
              <a:t>: Designed a circuit layout including connections between sensors after many failures, Arduino board, and Liquid Crystal Display (LCD). Ensured proper wiring and component compatibility.</a:t>
            </a:r>
          </a:p>
          <a:p>
            <a:endParaRPr lang="en-US" dirty="0"/>
          </a:p>
          <a:p>
            <a:r>
              <a:rPr lang="en-US" b="1" dirty="0"/>
              <a:t>Programming</a:t>
            </a:r>
            <a:r>
              <a:rPr lang="en-US" dirty="0"/>
              <a:t>: Wrote Arduino code to read data from sensors, convert analog readings into temperature and moisture percentage values, and display data on LCD screen.</a:t>
            </a:r>
            <a:endParaRPr lang="en-IN" dirty="0"/>
          </a:p>
        </p:txBody>
      </p:sp>
    </p:spTree>
    <p:extLst>
      <p:ext uri="{BB962C8B-B14F-4D97-AF65-F5344CB8AC3E}">
        <p14:creationId xmlns:p14="http://schemas.microsoft.com/office/powerpoint/2010/main" val="56622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15AB9-E338-5B64-4DBA-7234ACC0BB8A}"/>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E5B356AA-9C26-D6B7-3BF1-8EE191E4AA9F}"/>
              </a:ext>
            </a:extLst>
          </p:cNvPr>
          <p:cNvSpPr>
            <a:spLocks noGrp="1"/>
          </p:cNvSpPr>
          <p:nvPr>
            <p:ph idx="1"/>
          </p:nvPr>
        </p:nvSpPr>
        <p:spPr>
          <a:xfrm>
            <a:off x="457200" y="1415845"/>
            <a:ext cx="10896600" cy="4761118"/>
          </a:xfrm>
        </p:spPr>
        <p:txBody>
          <a:bodyPr/>
          <a:lstStyle/>
          <a:p>
            <a:r>
              <a:rPr lang="en-US" b="1" dirty="0"/>
              <a:t>Testing and Calibration: </a:t>
            </a:r>
            <a:r>
              <a:rPr lang="en-US" dirty="0"/>
              <a:t>Tested the system to verify accuracy of temperature and moisture readings. Calibrated sensors if necessary for improved accuracy.</a:t>
            </a:r>
          </a:p>
          <a:p>
            <a:endParaRPr lang="en-US" dirty="0"/>
          </a:p>
          <a:p>
            <a:r>
              <a:rPr lang="en-US" b="1" dirty="0"/>
              <a:t>Integration: </a:t>
            </a:r>
            <a:r>
              <a:rPr lang="en-US" dirty="0"/>
              <a:t>Integrated all components into a cohesive system, ensuring correct connections and functionality. Verified that sensors were properly interfaced with Arduino and LCD displayed accurate readings.</a:t>
            </a:r>
          </a:p>
          <a:p>
            <a:endParaRPr lang="en-US" dirty="0"/>
          </a:p>
          <a:p>
            <a:r>
              <a:rPr lang="en-US" b="1" dirty="0"/>
              <a:t>Documentation: </a:t>
            </a:r>
            <a:r>
              <a:rPr lang="en-US" dirty="0"/>
              <a:t>Documented the entire project including circuit diagrams, code explanations, and testing procedures. Ensured clear instructions for replication and troubleshooting.</a:t>
            </a:r>
          </a:p>
          <a:p>
            <a:endParaRPr lang="en-US" b="1" dirty="0"/>
          </a:p>
        </p:txBody>
      </p:sp>
    </p:spTree>
    <p:extLst>
      <p:ext uri="{BB962C8B-B14F-4D97-AF65-F5344CB8AC3E}">
        <p14:creationId xmlns:p14="http://schemas.microsoft.com/office/powerpoint/2010/main" val="261082288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320</TotalTime>
  <Words>863</Words>
  <Application>Microsoft Office PowerPoint</Application>
  <PresentationFormat>Widescreen</PresentationFormat>
  <Paragraphs>61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Abadi</vt:lpstr>
      <vt:lpstr>Aharoni</vt:lpstr>
      <vt:lpstr>Arial</vt:lpstr>
      <vt:lpstr>Söhne</vt:lpstr>
      <vt:lpstr>Trebuchet MS</vt:lpstr>
      <vt:lpstr>Wingdings 3</vt:lpstr>
      <vt:lpstr>Facet</vt:lpstr>
      <vt:lpstr>Solution of farmers problems using sensors</vt:lpstr>
      <vt:lpstr>Introduction</vt:lpstr>
      <vt:lpstr>Background and Problem</vt:lpstr>
      <vt:lpstr>Solution</vt:lpstr>
      <vt:lpstr>Know the Device</vt:lpstr>
      <vt:lpstr>Know the Device</vt:lpstr>
      <vt:lpstr>Project Image: </vt:lpstr>
      <vt:lpstr>Methodology</vt:lpstr>
      <vt:lpstr>Methodology</vt:lpstr>
      <vt:lpstr>Application and Future Development </vt:lpstr>
      <vt:lpstr>Conclusion </vt:lpstr>
      <vt:lpstr>Refrences </vt:lpstr>
      <vt:lpstr>Our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 of farmers problems using sensors</dc:title>
  <dc:creator>sanskar bansal</dc:creator>
  <cp:lastModifiedBy>sanskar bansal</cp:lastModifiedBy>
  <cp:revision>6</cp:revision>
  <dcterms:created xsi:type="dcterms:W3CDTF">2024-04-14T05:13:23Z</dcterms:created>
  <dcterms:modified xsi:type="dcterms:W3CDTF">2024-04-16T04:32:18Z</dcterms:modified>
</cp:coreProperties>
</file>